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312" r:id="rId5"/>
    <p:sldId id="322" r:id="rId6"/>
    <p:sldId id="260" r:id="rId7"/>
    <p:sldId id="324" r:id="rId8"/>
    <p:sldId id="325" r:id="rId9"/>
    <p:sldId id="326" r:id="rId10"/>
    <p:sldId id="327" r:id="rId11"/>
    <p:sldId id="328" r:id="rId12"/>
    <p:sldId id="265" r:id="rId13"/>
    <p:sldId id="329" r:id="rId14"/>
    <p:sldId id="330" r:id="rId15"/>
    <p:sldId id="331" r:id="rId16"/>
    <p:sldId id="332" r:id="rId17"/>
    <p:sldId id="333" r:id="rId18"/>
    <p:sldId id="261" r:id="rId19"/>
    <p:sldId id="286" r:id="rId20"/>
    <p:sldId id="310" r:id="rId21"/>
    <p:sldId id="311" r:id="rId22"/>
    <p:sldId id="334" r:id="rId23"/>
    <p:sldId id="335" r:id="rId24"/>
    <p:sldId id="337" r:id="rId25"/>
    <p:sldId id="279" r:id="rId26"/>
  </p:sldIdLst>
  <p:sldSz cx="9144000" cy="5143500" type="screen16x9"/>
  <p:notesSz cx="6858000" cy="9144000"/>
  <p:embeddedFontLst>
    <p:embeddedFont>
      <p:font typeface="Lato Light" panose="020B0604020202020204" charset="0"/>
      <p:regular r:id="rId28"/>
      <p:bold r:id="rId29"/>
      <p:italic r:id="rId30"/>
      <p:boldItalic r:id="rId31"/>
    </p:embeddedFont>
    <p:embeddedFont>
      <p:font typeface="Lato Hairline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1805FB-665F-4495-BF84-4B7178459256}">
  <a:tblStyle styleId="{191805FB-665F-4495-BF84-4B717845925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9616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8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7381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6178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608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3647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2330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11132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3377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8333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0571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63023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69915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5044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93645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98183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paint_transparent1.png"/>
          <p:cNvPicPr preferRelativeResize="0"/>
          <p:nvPr/>
        </p:nvPicPr>
        <p:blipFill rotWithShape="1">
          <a:blip r:embed="rId3">
            <a:alphaModFix/>
          </a:blip>
          <a:srcRect l="55211"/>
          <a:stretch/>
        </p:blipFill>
        <p:spPr>
          <a:xfrm>
            <a:off x="1" y="0"/>
            <a:ext cx="409567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208125" y="3287225"/>
            <a:ext cx="5250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descr="paint_transparent4.png"/>
          <p:cNvPicPr preferRelativeResize="0"/>
          <p:nvPr/>
        </p:nvPicPr>
        <p:blipFill rotWithShape="1">
          <a:blip r:embed="rId3">
            <a:alphaModFix/>
          </a:blip>
          <a:srcRect r="49954"/>
          <a:stretch/>
        </p:blipFill>
        <p:spPr>
          <a:xfrm>
            <a:off x="4567925" y="0"/>
            <a:ext cx="4576075" cy="514352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/>
          <p:nvPr/>
        </p:nvSpPr>
        <p:spPr>
          <a:xfrm>
            <a:off x="0" y="-150"/>
            <a:ext cx="5300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685800" y="2878750"/>
            <a:ext cx="3914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685800" y="4135454"/>
            <a:ext cx="3914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 descr="paint_transparent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"/>
            <a:ext cx="9144000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483350" y="836125"/>
            <a:ext cx="4177200" cy="347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 i="1">
                <a:solidFill>
                  <a:srgbClr val="FFFFFF"/>
                </a:solidFill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 i="1">
                <a:solidFill>
                  <a:srgbClr val="FFFFFF"/>
                </a:solidFill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 i="1">
                <a:solidFill>
                  <a:srgbClr val="FFFFFF"/>
                </a:solidFill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 i="1">
                <a:solidFill>
                  <a:srgbClr val="FFFFFF"/>
                </a:solidFill>
              </a:defRPr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×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457200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3293406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ircle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0" descr="paint_transparent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rectangle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1" descr="paint_transparent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4297650" y="444797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solidFill>
                  <a:srgbClr val="999999"/>
                </a:solidFill>
              </a:defRPr>
            </a:lvl1pPr>
            <a:lvl2pPr lvl="1" algn="ctr" rtl="0">
              <a:buNone/>
              <a:defRPr>
                <a:solidFill>
                  <a:srgbClr val="999999"/>
                </a:solidFill>
              </a:defRPr>
            </a:lvl2pPr>
            <a:lvl3pPr lvl="2" algn="ctr" rtl="0">
              <a:buNone/>
              <a:defRPr>
                <a:solidFill>
                  <a:srgbClr val="999999"/>
                </a:solidFill>
              </a:defRPr>
            </a:lvl3pPr>
            <a:lvl4pPr lvl="3" algn="ctr" rtl="0">
              <a:buNone/>
              <a:defRPr>
                <a:solidFill>
                  <a:srgbClr val="999999"/>
                </a:solidFill>
              </a:defRPr>
            </a:lvl4pPr>
            <a:lvl5pPr lvl="4" algn="ctr" rtl="0">
              <a:buNone/>
              <a:defRPr>
                <a:solidFill>
                  <a:srgbClr val="999999"/>
                </a:solidFill>
              </a:defRPr>
            </a:lvl5pPr>
            <a:lvl6pPr lvl="5" algn="ctr" rtl="0">
              <a:buNone/>
              <a:defRPr>
                <a:solidFill>
                  <a:srgbClr val="999999"/>
                </a:solidFill>
              </a:defRPr>
            </a:lvl6pPr>
            <a:lvl7pPr lvl="6" algn="ctr" rtl="0">
              <a:buNone/>
              <a:defRPr>
                <a:solidFill>
                  <a:srgbClr val="999999"/>
                </a:solidFill>
              </a:defRPr>
            </a:lvl7pPr>
            <a:lvl8pPr lvl="7" algn="ctr" rtl="0">
              <a:buNone/>
              <a:defRPr>
                <a:solidFill>
                  <a:srgbClr val="999999"/>
                </a:solidFill>
              </a:defRPr>
            </a:lvl8pPr>
            <a:lvl9pPr lvl="8" algn="ctr" rtl="0">
              <a:buNone/>
              <a:defRPr>
                <a:solidFill>
                  <a:srgbClr val="999999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half">
  <p:cSld name="BLANK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pic>
        <p:nvPicPr>
          <p:cNvPr id="55" name="Google Shape;55;p12" descr="paint_transparent1.png"/>
          <p:cNvPicPr preferRelativeResize="0"/>
          <p:nvPr/>
        </p:nvPicPr>
        <p:blipFill rotWithShape="1">
          <a:blip r:embed="rId3">
            <a:alphaModFix/>
          </a:blip>
          <a:srcRect l="27161"/>
          <a:stretch/>
        </p:blipFill>
        <p:spPr>
          <a:xfrm>
            <a:off x="0" y="0"/>
            <a:ext cx="666055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CCCC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×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●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6" r:id="rId6"/>
    <p:sldLayoutId id="2147483657" r:id="rId7"/>
    <p:sldLayoutId id="2147483658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1520457" y="2732567"/>
            <a:ext cx="7395170" cy="199090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3600" b="1" dirty="0" smtClean="0"/>
              <a:t>Taller: </a:t>
            </a:r>
            <a:r>
              <a:rPr lang="es-CL" sz="3600" b="1" dirty="0"/>
              <a:t/>
            </a:r>
            <a:br>
              <a:rPr lang="es-CL" sz="3600" b="1" dirty="0"/>
            </a:br>
            <a:r>
              <a:rPr lang="es-CL" sz="3600" b="1" dirty="0" smtClean="0"/>
              <a:t>Uso práctico de la Cruz de Ankh</a:t>
            </a:r>
            <a:r>
              <a:rPr lang="es-CL" dirty="0"/>
              <a:t/>
            </a:r>
            <a:br>
              <a:rPr lang="es-CL" dirty="0"/>
            </a:br>
            <a:r>
              <a:rPr lang="es-CL" sz="2800" dirty="0" smtClean="0"/>
              <a:t>“Tecnología del corazón y de vida”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23E065-9670-4FA2-A048-A07321A4D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80" y="2923953"/>
            <a:ext cx="1150577" cy="199090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917" y="298883"/>
            <a:ext cx="4660710" cy="877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478465" y="455188"/>
            <a:ext cx="5511300" cy="16368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¿</a:t>
            </a:r>
            <a:r>
              <a:rPr lang="es-CL" dirty="0"/>
              <a:t>Qué te motivo a venir a este taller?</a:t>
            </a:r>
            <a:endParaRPr dirty="0"/>
          </a:p>
        </p:txBody>
      </p:sp>
      <p:pic>
        <p:nvPicPr>
          <p:cNvPr id="13" name="10 Imagen" descr="saludos-despedidas.jpg">
            <a:extLst>
              <a:ext uri="{FF2B5EF4-FFF2-40B4-BE49-F238E27FC236}">
                <a16:creationId xmlns:a16="http://schemas.microsoft.com/office/drawing/2014/main" id="{04BE0037-756B-4A61-8E62-B8E10417388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4802" y="2335965"/>
            <a:ext cx="2865058" cy="2116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0439" y="4053220"/>
            <a:ext cx="816935" cy="926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ctrTitle" idx="4294967295"/>
          </p:nvPr>
        </p:nvSpPr>
        <p:spPr>
          <a:xfrm>
            <a:off x="1370173" y="1991850"/>
            <a:ext cx="6254797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solidFill>
                  <a:srgbClr val="FFFFFF"/>
                </a:solidFill>
              </a:rPr>
              <a:t>Normas de convivencia!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75" name="Google Shape;75;p15"/>
          <p:cNvSpPr txBox="1">
            <a:spLocks noGrp="1"/>
          </p:cNvSpPr>
          <p:nvPr>
            <p:ph type="subTitle" idx="4294967295"/>
          </p:nvPr>
        </p:nvSpPr>
        <p:spPr>
          <a:xfrm>
            <a:off x="1200721" y="3545968"/>
            <a:ext cx="6593700" cy="15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es-MX" sz="1400" b="1" dirty="0">
                <a:solidFill>
                  <a:srgbClr val="FFFFFF"/>
                </a:solidFill>
              </a:rPr>
              <a:t>Micrófonos apagados</a:t>
            </a:r>
          </a:p>
          <a:p>
            <a:pPr marL="0" lvl="0" indent="0" algn="ctr">
              <a:buNone/>
            </a:pPr>
            <a:r>
              <a:rPr lang="es-MX" sz="1400" b="1" dirty="0" smtClean="0">
                <a:solidFill>
                  <a:srgbClr val="FFFFFF"/>
                </a:solidFill>
              </a:rPr>
              <a:t>Dudas al final</a:t>
            </a:r>
            <a:endParaRPr lang="es-MX" sz="1400" b="1" dirty="0">
              <a:solidFill>
                <a:srgbClr val="FFFFFF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252" y="4305868"/>
            <a:ext cx="611821" cy="696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ctrTitle"/>
          </p:nvPr>
        </p:nvSpPr>
        <p:spPr>
          <a:xfrm>
            <a:off x="448508" y="429373"/>
            <a:ext cx="8013320" cy="82611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3200" dirty="0"/>
              <a:t>Instituto de la Consciencia Universal (ICU)</a:t>
            </a:r>
            <a:endParaRPr sz="3200" dirty="0"/>
          </a:p>
        </p:txBody>
      </p:sp>
      <p:sp>
        <p:nvSpPr>
          <p:cNvPr id="82" name="Google Shape;82;p16"/>
          <p:cNvSpPr txBox="1">
            <a:spLocks noGrp="1"/>
          </p:cNvSpPr>
          <p:nvPr>
            <p:ph type="subTitle" idx="1"/>
          </p:nvPr>
        </p:nvSpPr>
        <p:spPr>
          <a:xfrm>
            <a:off x="1008743" y="1351908"/>
            <a:ext cx="6291943" cy="35386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50000"/>
              </a:lnSpc>
            </a:pPr>
            <a:r>
              <a:rPr lang="es-CL" sz="1800" b="1" dirty="0" smtClean="0"/>
              <a:t>Misión</a:t>
            </a:r>
            <a:endParaRPr lang="es-CL" b="1" dirty="0"/>
          </a:p>
          <a:p>
            <a:pPr marL="0" lvl="0" indent="0" algn="ctr">
              <a:lnSpc>
                <a:spcPct val="150000"/>
              </a:lnSpc>
            </a:pPr>
            <a:r>
              <a:rPr lang="es-CL" dirty="0"/>
              <a:t>“Es una organización educativa dedicada al acompañamiento, para la autoconsciencia, autogestión emocional y salud.”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L" dirty="0"/>
          </a:p>
          <a:p>
            <a:pPr marL="0" lvl="0" indent="0" algn="ctr">
              <a:lnSpc>
                <a:spcPct val="150000"/>
              </a:lnSpc>
            </a:pPr>
            <a:r>
              <a:rPr lang="es-CL" sz="1800" b="1" dirty="0" smtClean="0"/>
              <a:t>Visión</a:t>
            </a:r>
            <a:endParaRPr lang="es-CL" dirty="0"/>
          </a:p>
          <a:p>
            <a:pPr marL="0" lvl="0" indent="0" algn="ctr">
              <a:lnSpc>
                <a:spcPct val="150000"/>
              </a:lnSpc>
            </a:pPr>
            <a:r>
              <a:rPr lang="es-CL" dirty="0"/>
              <a:t>“Pretende entregar un modelo educativo emocional, basado en prácticas de </a:t>
            </a:r>
            <a:r>
              <a:rPr lang="es-CL" dirty="0" err="1"/>
              <a:t>autoindagación</a:t>
            </a:r>
            <a:r>
              <a:rPr lang="es-CL" dirty="0"/>
              <a:t> y expansión de consciencia, para que así las personas puedan generar estados de bienestar en ellos mismos y acompañar a otros en sus procesos.”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439" y="4053220"/>
            <a:ext cx="816935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8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subTitle" idx="1"/>
          </p:nvPr>
        </p:nvSpPr>
        <p:spPr>
          <a:xfrm>
            <a:off x="562207" y="466626"/>
            <a:ext cx="7573050" cy="701915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just"/>
            <a:r>
              <a:rPr lang="es-CL" sz="2400" b="1" dirty="0" smtClean="0"/>
              <a:t>PROGRAMAS </a:t>
            </a:r>
            <a:r>
              <a:rPr lang="es-CL" sz="2400" b="1" dirty="0"/>
              <a:t>DE </a:t>
            </a:r>
            <a:r>
              <a:rPr lang="es-CL" sz="2400" b="1" dirty="0" smtClean="0"/>
              <a:t>FORMACIÓN Y TALLERES ICU</a:t>
            </a:r>
            <a:endParaRPr lang="es-CL" sz="2400" b="1" dirty="0"/>
          </a:p>
          <a:p>
            <a:pPr marL="0" lvl="0" indent="0" algn="just"/>
            <a:endParaRPr lang="es-CL" b="1" dirty="0"/>
          </a:p>
          <a:p>
            <a:pPr marL="0" lvl="0" indent="0" algn="just"/>
            <a:endParaRPr lang="es-CL" dirty="0" smtClean="0"/>
          </a:p>
          <a:p>
            <a:pPr marL="0" lvl="0" indent="0" algn="just"/>
            <a:endParaRPr lang="es-CL" dirty="0"/>
          </a:p>
          <a:p>
            <a:pPr marL="0" lvl="0" indent="0" algn="just"/>
            <a:endParaRPr lang="es-CL" dirty="0" smtClean="0"/>
          </a:p>
          <a:p>
            <a:pPr marL="0" lvl="0" indent="0" algn="just"/>
            <a:endParaRPr lang="es-CL" dirty="0"/>
          </a:p>
          <a:p>
            <a:pPr marL="0" lvl="0" indent="0" algn="just"/>
            <a:endParaRPr lang="es-C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Rectángulo 1"/>
          <p:cNvSpPr/>
          <p:nvPr/>
        </p:nvSpPr>
        <p:spPr>
          <a:xfrm>
            <a:off x="562207" y="3303052"/>
            <a:ext cx="571862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None/>
              <a:tabLst/>
              <a:defRPr/>
            </a:pPr>
            <a:endParaRPr kumimoji="0" lang="es-CL" sz="1400" b="1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Lato Light"/>
              <a:cs typeface="Arial"/>
              <a:sym typeface="Lato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None/>
              <a:tabLst/>
              <a:defRPr/>
            </a:pPr>
            <a:r>
              <a:rPr kumimoji="0" lang="es-CL" sz="1400" b="0" i="1" u="none" strike="noStrike" kern="0" cap="none" spc="0" normalizeH="0" baseline="0" noProof="0" dirty="0">
                <a:ln>
                  <a:noFill/>
                </a:ln>
                <a:solidFill>
                  <a:srgbClr val="23ADDF">
                    <a:lumMod val="75000"/>
                  </a:srgbClr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“Sus metodologías están inspiradas en las </a:t>
            </a:r>
            <a:r>
              <a:rPr kumimoji="0" lang="es-CL" sz="1400" b="1" i="1" u="none" strike="noStrike" kern="0" cap="none" spc="0" normalizeH="0" baseline="0" noProof="0" dirty="0">
                <a:ln>
                  <a:noFill/>
                </a:ln>
                <a:solidFill>
                  <a:srgbClr val="23ADDF">
                    <a:lumMod val="75000"/>
                  </a:srgbClr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Constelaciones</a:t>
            </a:r>
            <a:r>
              <a:rPr kumimoji="0" lang="es-CL" sz="1400" b="0" i="1" u="none" strike="noStrike" kern="0" cap="none" spc="0" normalizeH="0" baseline="0" noProof="0" dirty="0">
                <a:ln>
                  <a:noFill/>
                </a:ln>
                <a:solidFill>
                  <a:srgbClr val="23ADDF">
                    <a:lumMod val="75000"/>
                  </a:srgbClr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 </a:t>
            </a:r>
            <a:r>
              <a:rPr kumimoji="0" lang="es-CL" sz="1400" b="1" i="1" u="none" strike="noStrike" kern="0" cap="none" spc="0" normalizeH="0" baseline="0" noProof="0" dirty="0">
                <a:ln>
                  <a:noFill/>
                </a:ln>
                <a:solidFill>
                  <a:srgbClr val="23ADDF">
                    <a:lumMod val="75000"/>
                  </a:srgbClr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Familiares</a:t>
            </a:r>
            <a:r>
              <a:rPr kumimoji="0" lang="es-CL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23ADDF">
                    <a:lumMod val="75000"/>
                  </a:srgbClr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, </a:t>
            </a:r>
            <a:r>
              <a:rPr kumimoji="0" lang="es-CL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23ADDF">
                    <a:lumMod val="75000"/>
                  </a:srgbClr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Ciencia Curativa Germánica (CCG)</a:t>
            </a:r>
            <a:r>
              <a:rPr kumimoji="0" lang="es-CL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23ADDF">
                    <a:lumMod val="75000"/>
                  </a:srgbClr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 </a:t>
            </a:r>
            <a:r>
              <a:rPr kumimoji="0" lang="es-CL" sz="1400" b="0" i="1" u="none" strike="noStrike" kern="0" cap="none" spc="0" normalizeH="0" baseline="0" noProof="0" dirty="0">
                <a:ln>
                  <a:noFill/>
                </a:ln>
                <a:solidFill>
                  <a:srgbClr val="23ADDF">
                    <a:lumMod val="75000"/>
                  </a:srgbClr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y </a:t>
            </a:r>
            <a:r>
              <a:rPr kumimoji="0" lang="es-CL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23ADDF">
                    <a:lumMod val="75000"/>
                  </a:srgbClr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 </a:t>
            </a:r>
            <a:r>
              <a:rPr kumimoji="0" lang="es-CL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23ADDF">
                    <a:lumMod val="75000"/>
                  </a:srgbClr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Canalizaciones</a:t>
            </a:r>
            <a:r>
              <a:rPr kumimoji="0" lang="es-CL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23ADDF">
                    <a:lumMod val="75000"/>
                  </a:srgbClr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, </a:t>
            </a:r>
            <a:r>
              <a:rPr kumimoji="0" lang="es-CL" sz="1400" b="0" i="1" u="none" strike="noStrike" kern="0" cap="none" spc="0" normalizeH="0" baseline="0" noProof="0" dirty="0">
                <a:ln>
                  <a:noFill/>
                </a:ln>
                <a:solidFill>
                  <a:srgbClr val="23ADDF">
                    <a:lumMod val="75000"/>
                  </a:srgbClr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con el objetivo de expandir la Consciencia y acceder así a los estados de salud, bienestar y abundancia.”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62207" y="1432721"/>
            <a:ext cx="6353849" cy="203132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Constelaciones 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Familiares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Autosanación</a:t>
            </a:r>
            <a:endParaRPr kumimoji="0" lang="es-CL" sz="14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Lato Light"/>
              <a:cs typeface="Arial"/>
              <a:sym typeface="Lato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Canalización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Cirugía 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Energética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r>
              <a:rPr lang="es-CL" dirty="0" smtClean="0">
                <a:solidFill>
                  <a:srgbClr val="666666"/>
                </a:solidFill>
                <a:latin typeface="Lato Light"/>
                <a:sym typeface="Lato Light"/>
              </a:rPr>
              <a:t>Conexión con Guías Espirituales</a:t>
            </a:r>
            <a:endParaRPr kumimoji="0" lang="es-CL" sz="14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Lato Light"/>
              <a:cs typeface="Arial"/>
              <a:sym typeface="Lato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endParaRPr kumimoji="0" lang="es-CL" sz="1400" b="0" i="0" u="none" strike="noStrike" kern="0" cap="none" spc="0" normalizeH="0" baseline="0" noProof="0" dirty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Lato Light"/>
              <a:cs typeface="Arial"/>
              <a:sym typeface="Lato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Radiestesia </a:t>
            </a: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y 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Salud</a:t>
            </a:r>
            <a:endParaRPr kumimoji="0" lang="es-CL" sz="14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Lato Light"/>
              <a:cs typeface="Arial"/>
              <a:sym typeface="Lato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Sanación Cruz Egipcia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Limpieza y Protección energética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Lato Light"/>
                <a:cs typeface="Arial"/>
                <a:sym typeface="Lato Light"/>
              </a:rPr>
              <a:t>Abundancia y prosperidad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endParaRPr kumimoji="0" lang="es-CL" sz="14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Lato Light"/>
              <a:cs typeface="Arial"/>
              <a:sym typeface="Lato Light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98" y="4094331"/>
            <a:ext cx="819146" cy="9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4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2079757" y="537497"/>
            <a:ext cx="5095334" cy="42169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s-CL" sz="1800" b="1" dirty="0" smtClean="0"/>
              <a:t>Objetivo General</a:t>
            </a:r>
            <a:endParaRPr lang="es-CL" sz="1800" b="1" dirty="0"/>
          </a:p>
          <a:p>
            <a:pPr marL="0" lvl="0" indent="0">
              <a:lnSpc>
                <a:spcPct val="150000"/>
              </a:lnSpc>
              <a:buNone/>
            </a:pPr>
            <a:r>
              <a:rPr lang="es-CL" sz="1400" dirty="0" smtClean="0"/>
              <a:t>Aprender </a:t>
            </a:r>
            <a:r>
              <a:rPr lang="es-CL" sz="1400" dirty="0"/>
              <a:t>el uso </a:t>
            </a:r>
            <a:r>
              <a:rPr lang="es-CL" sz="1400" dirty="0" smtClean="0"/>
              <a:t>funcional y sanador de </a:t>
            </a:r>
            <a:r>
              <a:rPr lang="es-CL" sz="1400" dirty="0"/>
              <a:t>la Cruz de Ankh</a:t>
            </a:r>
            <a:r>
              <a:rPr lang="es-CL" sz="1400" dirty="0" smtClean="0"/>
              <a:t>.</a:t>
            </a:r>
          </a:p>
          <a:p>
            <a:pPr marL="0" lvl="0" indent="0">
              <a:lnSpc>
                <a:spcPct val="150000"/>
              </a:lnSpc>
              <a:buNone/>
            </a:pPr>
            <a:endParaRPr lang="es-CL" sz="1300" dirty="0"/>
          </a:p>
          <a:p>
            <a:pPr marL="0" lvl="0" indent="0">
              <a:lnSpc>
                <a:spcPct val="150000"/>
              </a:lnSpc>
              <a:buNone/>
            </a:pPr>
            <a:r>
              <a:rPr lang="es-CL" sz="1800" b="1" dirty="0" smtClean="0"/>
              <a:t>Objetivos </a:t>
            </a:r>
            <a:r>
              <a:rPr lang="es-CL" sz="1800" b="1" dirty="0"/>
              <a:t>Específicos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1400" dirty="0" smtClean="0"/>
              <a:t>Radiestesia </a:t>
            </a:r>
            <a:r>
              <a:rPr lang="es-MX" sz="1400" dirty="0"/>
              <a:t>y uso básico del péndulo.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1400" dirty="0" smtClean="0"/>
              <a:t>Introducción </a:t>
            </a:r>
            <a:r>
              <a:rPr lang="es-MX" sz="1400" dirty="0"/>
              <a:t>a la Cruz egipcia y sus funciones.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1400" dirty="0" smtClean="0"/>
              <a:t>Movimientos </a:t>
            </a:r>
            <a:r>
              <a:rPr lang="es-MX" sz="1400" dirty="0"/>
              <a:t>básicos de la llave de Ankh: extracción e integración de energía, consagración y taquionización. </a:t>
            </a:r>
          </a:p>
          <a:p>
            <a:pPr marL="0" lvl="0" indent="0">
              <a:buNone/>
            </a:pPr>
            <a:endParaRPr lang="es-CL" sz="1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252" y="4305868"/>
            <a:ext cx="611821" cy="696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-797443" y="389712"/>
            <a:ext cx="7846829" cy="9288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s-CL" sz="3600" dirty="0"/>
              <a:t>¿Qué es la Radiestesia?</a:t>
            </a: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473148" y="1542755"/>
            <a:ext cx="5305646" cy="31154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ctr">
              <a:lnSpc>
                <a:spcPct val="150000"/>
              </a:lnSpc>
              <a:buNone/>
            </a:pPr>
            <a:r>
              <a:rPr lang="es-CL" sz="1400" dirty="0"/>
              <a:t>Es una actividad pseudocientífica que se basa en que los estímulos eléctricos, electromagnéticos, magnetismos y radiaciones de un cuerpo emisor pueden ser percibidos por una persona a través de artefactos sencillos, siendo mantenidos en suspensión inestable como un péndulo, varillas "L", o una horquilla. Estos amplificarían la capacidad de </a:t>
            </a:r>
            <a:r>
              <a:rPr lang="es-CL" sz="1400" dirty="0" err="1"/>
              <a:t>magnetorrecepción</a:t>
            </a:r>
            <a:r>
              <a:rPr lang="es-CL" sz="1400" dirty="0"/>
              <a:t> del ser humano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404FF28-9D28-46AB-B3CE-E2578C82F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668" y="454443"/>
            <a:ext cx="2060627" cy="41212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98" y="4094331"/>
            <a:ext cx="819146" cy="9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4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-510364" y="371946"/>
            <a:ext cx="7846829" cy="9288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s-CL" sz="3600" dirty="0"/>
              <a:t>¿Para que sirve la Radiestesia?</a:t>
            </a: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760227" y="1560748"/>
            <a:ext cx="5305646" cy="31154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ctr">
              <a:lnSpc>
                <a:spcPct val="150000"/>
              </a:lnSpc>
              <a:buNone/>
            </a:pPr>
            <a:r>
              <a:rPr lang="es-CL" sz="1400" dirty="0"/>
              <a:t>La radiestesia, practicada con péndulo, es una técnica de medicina alternativa que pretende servir para el diagnóstico.</a:t>
            </a:r>
          </a:p>
          <a:p>
            <a:pPr marL="114300" lvl="0" indent="0" algn="ctr">
              <a:lnSpc>
                <a:spcPct val="150000"/>
              </a:lnSpc>
              <a:buNone/>
            </a:pPr>
            <a:r>
              <a:rPr lang="es-CL" sz="1400" dirty="0"/>
              <a:t>Nos permitiría elegir el mejor lugar para vivir, en función del electromagnetismo generado por la tierra y artefactos.</a:t>
            </a:r>
          </a:p>
          <a:p>
            <a:pPr marL="114300" lvl="0" indent="0" algn="ctr">
              <a:lnSpc>
                <a:spcPct val="150000"/>
              </a:lnSpc>
              <a:buNone/>
            </a:pPr>
            <a:r>
              <a:rPr lang="es-CL" sz="1400" dirty="0"/>
              <a:t>Los denominados zahoríes eran capaces de encontrar los sitios más favorables para la excavación de pozos, donde el nivel freático es más accesible.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404FF28-9D28-46AB-B3CE-E2578C82F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603" y="238946"/>
            <a:ext cx="2060627" cy="41212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98" y="4094331"/>
            <a:ext cx="819146" cy="9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14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7846829" cy="123337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s-CL" sz="3600" dirty="0"/>
              <a:t>Historia de la Radiestesia</a:t>
            </a: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2218006" y="1415273"/>
            <a:ext cx="6262577" cy="33645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Búsqueda de agua de pueblos nómades.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Sitios y lugares de poder.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Construcción adecuada vivienda.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Elección ambiente benéfico para las especies.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Búsqueda de personas extraviadas.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Evaluación energética lugares y seres vivos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Implicancias en salud.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Usos infinitos.</a:t>
            </a:r>
          </a:p>
          <a:p>
            <a:pPr marL="114300" lvl="0" indent="0">
              <a:lnSpc>
                <a:spcPct val="150000"/>
              </a:lnSpc>
              <a:buNone/>
            </a:pPr>
            <a:endParaRPr lang="es-CL" sz="1400" dirty="0"/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s-CL" sz="14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8C1BC14-16AD-4433-820F-B4C957E12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35" y="1936160"/>
            <a:ext cx="1527878" cy="253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98" y="4094331"/>
            <a:ext cx="819146" cy="9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2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-510364" y="371946"/>
            <a:ext cx="7846829" cy="9288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s-CL" sz="3600" dirty="0"/>
              <a:t>¿Todos podemos?</a:t>
            </a: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755957" y="1433790"/>
            <a:ext cx="5305646" cy="31154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ctr">
              <a:lnSpc>
                <a:spcPct val="150000"/>
              </a:lnSpc>
              <a:buNone/>
            </a:pPr>
            <a:r>
              <a:rPr lang="es-CL" sz="1400" dirty="0"/>
              <a:t>La Radiestesia es una facultad que todos poseemos. </a:t>
            </a:r>
          </a:p>
          <a:p>
            <a:pPr marL="114300" lvl="0" indent="0" algn="ctr">
              <a:lnSpc>
                <a:spcPct val="150000"/>
              </a:lnSpc>
              <a:buNone/>
            </a:pPr>
            <a:r>
              <a:rPr lang="es-CL" sz="1400" dirty="0"/>
              <a:t>“Consiste en hacer surgir un estado consciente que sustituye a los cinco sentidos habituales” (Michel </a:t>
            </a:r>
            <a:r>
              <a:rPr lang="es-CL" sz="1400" dirty="0" err="1"/>
              <a:t>Moine</a:t>
            </a:r>
            <a:r>
              <a:rPr lang="es-CL" sz="1400" dirty="0"/>
              <a:t>). </a:t>
            </a:r>
          </a:p>
          <a:p>
            <a:pPr marL="114300" lvl="0" indent="0" algn="ctr">
              <a:lnSpc>
                <a:spcPct val="150000"/>
              </a:lnSpc>
              <a:buNone/>
            </a:pPr>
            <a:endParaRPr lang="es-CL" sz="1400" dirty="0"/>
          </a:p>
          <a:p>
            <a:pPr marL="114300" lvl="0" indent="0" algn="ctr">
              <a:lnSpc>
                <a:spcPct val="150000"/>
              </a:lnSpc>
              <a:buNone/>
            </a:pPr>
            <a:r>
              <a:rPr lang="es-CL" sz="1400" dirty="0"/>
              <a:t>En ausencia de elementos como péndulos y varillas, nos podríamos guiar por indicadores de la naturaleza, por la sensibilidad de nuestro cuerpo o a través de un estado expansivo de consciencia.</a:t>
            </a:r>
          </a:p>
          <a:p>
            <a:pPr marL="114300" lvl="0" indent="0" algn="ctr">
              <a:lnSpc>
                <a:spcPct val="150000"/>
              </a:lnSpc>
              <a:buNone/>
            </a:pPr>
            <a:endParaRPr lang="es-CL" sz="1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404FF28-9D28-46AB-B3CE-E2578C82F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603" y="238946"/>
            <a:ext cx="2060627" cy="41212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98" y="4094331"/>
            <a:ext cx="819146" cy="9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9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457200" y="70735"/>
            <a:ext cx="7846829" cy="144083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s-CL" sz="3600" dirty="0"/>
              <a:t>Consideraciones al usar el péndulo</a:t>
            </a: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2041452" y="1766346"/>
            <a:ext cx="6262577" cy="37311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Retirar accesorios metálicos.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Elegir lugar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Tomada del péndulo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Tipos de movimientos de un péndulo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Conexión al campo.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Preguntar en voz alta.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3AC082A-5FBB-40DF-B2BC-6A1ED9F11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41" y="2020186"/>
            <a:ext cx="1334386" cy="266877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98" y="4094331"/>
            <a:ext cx="819146" cy="9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1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title" idx="4294967295"/>
          </p:nvPr>
        </p:nvSpPr>
        <p:spPr>
          <a:xfrm>
            <a:off x="457200" y="308345"/>
            <a:ext cx="3391786" cy="18075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El Campo y las energías</a:t>
            </a:r>
            <a:endParaRPr dirty="0"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4294967295"/>
          </p:nvPr>
        </p:nvSpPr>
        <p:spPr>
          <a:xfrm>
            <a:off x="457200" y="2286000"/>
            <a:ext cx="3710763" cy="24362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s-CL" sz="1300" b="1" dirty="0">
                <a:solidFill>
                  <a:schemeClr val="accent1">
                    <a:lumMod val="75000"/>
                  </a:schemeClr>
                </a:solidFill>
              </a:rPr>
              <a:t>Campo: </a:t>
            </a:r>
            <a:r>
              <a:rPr lang="es-CL" sz="1300" dirty="0"/>
              <a:t>"Fuerzas invisibles que le dan forma al mundo“ (Física cuántica). "Campo es la única entidad gobernante de la partícula (Einstein)” </a:t>
            </a:r>
          </a:p>
          <a:p>
            <a:pPr marL="0" lvl="0" indent="0">
              <a:lnSpc>
                <a:spcPct val="150000"/>
              </a:lnSpc>
              <a:buNone/>
            </a:pPr>
            <a:endParaRPr lang="es-CL" sz="1300" dirty="0"/>
          </a:p>
          <a:p>
            <a:pPr marL="0" lvl="0" indent="0">
              <a:lnSpc>
                <a:spcPct val="150000"/>
              </a:lnSpc>
              <a:buNone/>
            </a:pPr>
            <a:r>
              <a:rPr lang="es-CL" sz="1300" b="1" dirty="0">
                <a:solidFill>
                  <a:schemeClr val="accent1">
                    <a:lumMod val="75000"/>
                  </a:schemeClr>
                </a:solidFill>
              </a:rPr>
              <a:t>Energía:  </a:t>
            </a:r>
            <a:r>
              <a:rPr lang="es-CL" sz="1300" dirty="0"/>
              <a:t>Vibración (pensamientos, emociones, palabras, formas, colores, etc.)</a:t>
            </a:r>
            <a:endParaRPr sz="13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98" y="4094331"/>
            <a:ext cx="819146" cy="928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ctrTitle" idx="4294967295"/>
          </p:nvPr>
        </p:nvSpPr>
        <p:spPr>
          <a:xfrm>
            <a:off x="2064680" y="2015996"/>
            <a:ext cx="5199321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3600" dirty="0">
                <a:solidFill>
                  <a:srgbClr val="FFFFFF"/>
                </a:solidFill>
              </a:rPr>
              <a:t>Demostración</a:t>
            </a:r>
            <a:endParaRPr sz="3600" dirty="0">
              <a:solidFill>
                <a:srgbClr val="FFFFFF"/>
              </a:solidFill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subTitle" idx="4294967295"/>
          </p:nvPr>
        </p:nvSpPr>
        <p:spPr>
          <a:xfrm>
            <a:off x="2516758" y="3173326"/>
            <a:ext cx="4094400" cy="13561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rgbClr val="FFFFFF"/>
                </a:solidFill>
              </a:rPr>
              <a:t>Tomar péndulo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rgbClr val="FFFFFF"/>
                </a:solidFill>
              </a:rPr>
              <a:t>Si-No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rgbClr val="FFFFFF"/>
                </a:solidFill>
              </a:rPr>
              <a:t>Elección péndulo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rgbClr val="FFFFFF"/>
                </a:solidFill>
              </a:rPr>
              <a:t>1-100%</a:t>
            </a:r>
            <a:endParaRPr sz="1400" dirty="0">
              <a:solidFill>
                <a:srgbClr val="FFFFFF"/>
              </a:solidFill>
            </a:endParaRPr>
          </a:p>
        </p:txBody>
      </p:sp>
      <p:sp>
        <p:nvSpPr>
          <p:cNvPr id="103" name="Google Shape;103;p19"/>
          <p:cNvSpPr/>
          <p:nvPr/>
        </p:nvSpPr>
        <p:spPr>
          <a:xfrm>
            <a:off x="4752245" y="839202"/>
            <a:ext cx="1343513" cy="1361401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4" name="Google Shape;104;p19"/>
          <p:cNvSpPr/>
          <p:nvPr/>
        </p:nvSpPr>
        <p:spPr>
          <a:xfrm rot="1472949">
            <a:off x="3530682" y="1518930"/>
            <a:ext cx="785493" cy="765157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5" name="Google Shape;105;p19"/>
          <p:cNvSpPr/>
          <p:nvPr/>
        </p:nvSpPr>
        <p:spPr>
          <a:xfrm>
            <a:off x="4492396" y="709100"/>
            <a:ext cx="343890" cy="334173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6" name="Google Shape;106;p19"/>
          <p:cNvSpPr/>
          <p:nvPr/>
        </p:nvSpPr>
        <p:spPr>
          <a:xfrm rot="2487341">
            <a:off x="4271227" y="2225434"/>
            <a:ext cx="244676" cy="237762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252" y="4305868"/>
            <a:ext cx="611821" cy="6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22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9;p28">
            <a:extLst>
              <a:ext uri="{FF2B5EF4-FFF2-40B4-BE49-F238E27FC236}">
                <a16:creationId xmlns:a16="http://schemas.microsoft.com/office/drawing/2014/main" id="{E59BB2D3-1371-4F5F-AA3D-DEE20D50B9AF}"/>
              </a:ext>
            </a:extLst>
          </p:cNvPr>
          <p:cNvSpPr txBox="1">
            <a:spLocks/>
          </p:cNvSpPr>
          <p:nvPr/>
        </p:nvSpPr>
        <p:spPr>
          <a:xfrm>
            <a:off x="603938" y="581378"/>
            <a:ext cx="7772400" cy="8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pPr algn="ctr"/>
            <a:r>
              <a:rPr lang="es-CL" dirty="0">
                <a:solidFill>
                  <a:schemeClr val="tx1"/>
                </a:solidFill>
              </a:rPr>
              <a:t>Consagración</a:t>
            </a:r>
          </a:p>
        </p:txBody>
      </p:sp>
      <p:sp>
        <p:nvSpPr>
          <p:cNvPr id="8" name="Google Shape;180;p28">
            <a:extLst>
              <a:ext uri="{FF2B5EF4-FFF2-40B4-BE49-F238E27FC236}">
                <a16:creationId xmlns:a16="http://schemas.microsoft.com/office/drawing/2014/main" id="{0B11F332-332C-4755-B0AB-453224235613}"/>
              </a:ext>
            </a:extLst>
          </p:cNvPr>
          <p:cNvSpPr txBox="1">
            <a:spLocks/>
          </p:cNvSpPr>
          <p:nvPr/>
        </p:nvSpPr>
        <p:spPr>
          <a:xfrm>
            <a:off x="935665" y="1244678"/>
            <a:ext cx="6880022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●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indent="0" algn="ctr">
              <a:lnSpc>
                <a:spcPct val="150000"/>
              </a:lnSpc>
              <a:buFont typeface="Lato Light"/>
              <a:buNone/>
            </a:pPr>
            <a:r>
              <a:rPr lang="es-CL" sz="1400" dirty="0">
                <a:solidFill>
                  <a:schemeClr val="tx1"/>
                </a:solidFill>
              </a:rPr>
              <a:t>Rito por el cual se ofrece o dedica una persona, lugar o cosa a una divinidad, es decir; dejarlos unidos para cambiar su vibración a nivel subatómico</a:t>
            </a:r>
            <a:r>
              <a:rPr lang="es-CL" sz="1400" dirty="0" smtClean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lnSpc>
                <a:spcPct val="150000"/>
              </a:lnSpc>
              <a:buFont typeface="Lato Light"/>
              <a:buNone/>
            </a:pPr>
            <a:r>
              <a:rPr lang="es-CL" sz="1400" dirty="0" smtClean="0">
                <a:solidFill>
                  <a:schemeClr val="tx1"/>
                </a:solidFill>
              </a:rPr>
              <a:t>- </a:t>
            </a:r>
            <a:r>
              <a:rPr lang="es-CL" sz="1400" dirty="0">
                <a:solidFill>
                  <a:schemeClr val="tx1"/>
                </a:solidFill>
              </a:rPr>
              <a:t>Alama 2017 -</a:t>
            </a:r>
          </a:p>
        </p:txBody>
      </p:sp>
      <p:sp>
        <p:nvSpPr>
          <p:cNvPr id="9" name="Google Shape;183;p28">
            <a:extLst>
              <a:ext uri="{FF2B5EF4-FFF2-40B4-BE49-F238E27FC236}">
                <a16:creationId xmlns:a16="http://schemas.microsoft.com/office/drawing/2014/main" id="{5E89DB71-5A1F-4927-B141-DF409D900041}"/>
              </a:ext>
            </a:extLst>
          </p:cNvPr>
          <p:cNvSpPr txBox="1">
            <a:spLocks/>
          </p:cNvSpPr>
          <p:nvPr/>
        </p:nvSpPr>
        <p:spPr>
          <a:xfrm>
            <a:off x="685800" y="2335469"/>
            <a:ext cx="7772400" cy="8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pPr algn="ctr"/>
            <a:r>
              <a:rPr lang="es-CL" dirty="0" err="1">
                <a:solidFill>
                  <a:schemeClr val="tx1"/>
                </a:solidFill>
              </a:rPr>
              <a:t>Taconización</a:t>
            </a:r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10" name="Google Shape;184;p28">
            <a:extLst>
              <a:ext uri="{FF2B5EF4-FFF2-40B4-BE49-F238E27FC236}">
                <a16:creationId xmlns:a16="http://schemas.microsoft.com/office/drawing/2014/main" id="{49785589-DABF-490F-BF94-0251E0562A6D}"/>
              </a:ext>
            </a:extLst>
          </p:cNvPr>
          <p:cNvSpPr txBox="1">
            <a:spLocks/>
          </p:cNvSpPr>
          <p:nvPr/>
        </p:nvSpPr>
        <p:spPr>
          <a:xfrm>
            <a:off x="935665" y="3158951"/>
            <a:ext cx="6773545" cy="147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●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indent="0" algn="ctr">
              <a:lnSpc>
                <a:spcPct val="150000"/>
              </a:lnSpc>
              <a:buFont typeface="Lato Light"/>
              <a:buNone/>
            </a:pPr>
            <a:r>
              <a:rPr lang="es-CL" sz="1400" dirty="0">
                <a:solidFill>
                  <a:schemeClr val="tx1"/>
                </a:solidFill>
              </a:rPr>
              <a:t>Es un proceso que impregna a la materia física con una cantidad incrementada de taquiones, cambiando permanentemente las propiedades cuánticas de sus núcleos atómicos. La composición química no es alterada, el cambio ocurre a nivel subatómico.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E77C10-4D7C-47DB-9B77-EBE50FCF0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643" y="2538839"/>
            <a:ext cx="1016166" cy="47497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639" y="4128887"/>
            <a:ext cx="611821" cy="6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1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9;p28">
            <a:extLst>
              <a:ext uri="{FF2B5EF4-FFF2-40B4-BE49-F238E27FC236}">
                <a16:creationId xmlns:a16="http://schemas.microsoft.com/office/drawing/2014/main" id="{E59BB2D3-1371-4F5F-AA3D-DEE20D50B9AF}"/>
              </a:ext>
            </a:extLst>
          </p:cNvPr>
          <p:cNvSpPr txBox="1">
            <a:spLocks/>
          </p:cNvSpPr>
          <p:nvPr/>
        </p:nvSpPr>
        <p:spPr>
          <a:xfrm>
            <a:off x="611372" y="675320"/>
            <a:ext cx="7772400" cy="8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pPr algn="ctr"/>
            <a:r>
              <a:rPr lang="es-CL" dirty="0">
                <a:solidFill>
                  <a:schemeClr val="tx1"/>
                </a:solidFill>
              </a:rPr>
              <a:t>Consagración</a:t>
            </a:r>
          </a:p>
        </p:txBody>
      </p:sp>
      <p:sp>
        <p:nvSpPr>
          <p:cNvPr id="8" name="Google Shape;180;p28">
            <a:extLst>
              <a:ext uri="{FF2B5EF4-FFF2-40B4-BE49-F238E27FC236}">
                <a16:creationId xmlns:a16="http://schemas.microsoft.com/office/drawing/2014/main" id="{0B11F332-332C-4755-B0AB-453224235613}"/>
              </a:ext>
            </a:extLst>
          </p:cNvPr>
          <p:cNvSpPr txBox="1">
            <a:spLocks/>
          </p:cNvSpPr>
          <p:nvPr/>
        </p:nvSpPr>
        <p:spPr>
          <a:xfrm>
            <a:off x="862781" y="1460527"/>
            <a:ext cx="6952906" cy="3356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●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s-CL" sz="1300" dirty="0">
                <a:solidFill>
                  <a:schemeClr val="tx1"/>
                </a:solidFill>
              </a:rPr>
              <a:t>Tocar péndulo, conectar con su campo (emociones y sensaciones).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s-CL" sz="1300" dirty="0">
                <a:solidFill>
                  <a:schemeClr val="tx1"/>
                </a:solidFill>
              </a:rPr>
              <a:t>Querida Consciencia Universal, te pido la consagración de este péndulo, con fines de: obtener información precisa, neutral y confiable en mis diagnósticos, que sea un instrumento amigable de utilizar para mí, y también como favorecedor de estados expansivos de consciencia a través de la comprensión.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s-CL" sz="1300" dirty="0">
                <a:solidFill>
                  <a:schemeClr val="tx1"/>
                </a:solidFill>
              </a:rPr>
              <a:t>Te pido Consciencia Universal (realizando movimientos dextrógiros con la mano y visualizando transferencia de energía), que esto sea de forma completa, inmediata y permanente.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s-CL" sz="1300" dirty="0">
                <a:solidFill>
                  <a:schemeClr val="tx1"/>
                </a:solidFill>
              </a:rPr>
              <a:t>Y como ya está hecho, te doy las gracias…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761" y="4120511"/>
            <a:ext cx="611821" cy="6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78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0"/>
          <p:cNvSpPr txBox="1"/>
          <p:nvPr/>
        </p:nvSpPr>
        <p:spPr>
          <a:xfrm>
            <a:off x="2792943" y="681329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L" sz="3600" b="1" dirty="0" err="1">
                <a:solidFill>
                  <a:schemeClr val="tx1"/>
                </a:solidFill>
                <a:latin typeface="Lato Hairline" panose="020B0604020202020204" charset="0"/>
                <a:ea typeface="Lato Light"/>
                <a:cs typeface="Lato Light"/>
                <a:sym typeface="Lato Light"/>
              </a:rPr>
              <a:t>Taconización</a:t>
            </a:r>
            <a:endParaRPr sz="3600" b="1" dirty="0">
              <a:solidFill>
                <a:schemeClr val="tx1"/>
              </a:solidFill>
              <a:latin typeface="Lato Hairline" panose="020B0604020202020204" charset="0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9" name="Google Shape;259;p37">
            <a:extLst>
              <a:ext uri="{FF2B5EF4-FFF2-40B4-BE49-F238E27FC236}">
                <a16:creationId xmlns:a16="http://schemas.microsoft.com/office/drawing/2014/main" id="{9634122D-7EF9-41DF-977D-7C1EE503E1A8}"/>
              </a:ext>
            </a:extLst>
          </p:cNvPr>
          <p:cNvSpPr txBox="1">
            <a:spLocks/>
          </p:cNvSpPr>
          <p:nvPr/>
        </p:nvSpPr>
        <p:spPr>
          <a:xfrm>
            <a:off x="993938" y="1434505"/>
            <a:ext cx="6676800" cy="31888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s-CL" dirty="0">
                <a:solidFill>
                  <a:schemeClr val="tx1"/>
                </a:solidFill>
              </a:rPr>
              <a:t>Tocar péndulo, conectar con su campo (emociones y sensaciones).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s-CL" dirty="0">
                <a:solidFill>
                  <a:schemeClr val="tx1"/>
                </a:solidFill>
              </a:rPr>
              <a:t>Querida Consciencia Universal, te pido la </a:t>
            </a:r>
            <a:r>
              <a:rPr lang="es-CL" dirty="0" err="1">
                <a:solidFill>
                  <a:schemeClr val="tx1"/>
                </a:solidFill>
              </a:rPr>
              <a:t>Taconización</a:t>
            </a:r>
            <a:r>
              <a:rPr lang="es-CL" dirty="0">
                <a:solidFill>
                  <a:schemeClr val="tx1"/>
                </a:solidFill>
              </a:rPr>
              <a:t> de este péndulo, para potenciar todos los procedimientos que realice con el, favoreciendo estados de salud, sanación, bienestar y expansión de la consciencia.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s-CL" dirty="0">
                <a:solidFill>
                  <a:schemeClr val="tx1"/>
                </a:solidFill>
              </a:rPr>
              <a:t>Te pido Consciencia Universal. (realizando lemniscatas con la mano y visualizando transferencia de energía), que esto sea de forma completa, inmediata y permanente</a:t>
            </a:r>
            <a:r>
              <a:rPr lang="es-CL" dirty="0" smtClean="0">
                <a:solidFill>
                  <a:schemeClr val="tx1"/>
                </a:solidFill>
              </a:rPr>
              <a:t>.</a:t>
            </a:r>
            <a:endParaRPr lang="es-CL" dirty="0">
              <a:solidFill>
                <a:schemeClr val="tx1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s-CL" dirty="0">
                <a:solidFill>
                  <a:schemeClr val="tx1"/>
                </a:solidFill>
              </a:rPr>
              <a:t>Y como ya está hecho, te doy las gracias…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E8571E2-5886-4EF7-9751-38E6983CB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8218" y="652657"/>
            <a:ext cx="1325040" cy="6193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962" y="4137747"/>
            <a:ext cx="611821" cy="6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7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title" idx="4294967295"/>
          </p:nvPr>
        </p:nvSpPr>
        <p:spPr>
          <a:xfrm>
            <a:off x="457200" y="308345"/>
            <a:ext cx="3391786" cy="18075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/>
              <a:t>El Campo y las energías</a:t>
            </a:r>
            <a:endParaRPr dirty="0"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4294967295"/>
          </p:nvPr>
        </p:nvSpPr>
        <p:spPr>
          <a:xfrm>
            <a:off x="457200" y="2286000"/>
            <a:ext cx="3710763" cy="24362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s-CL" sz="1300" b="1" dirty="0">
                <a:solidFill>
                  <a:schemeClr val="accent1">
                    <a:lumMod val="75000"/>
                  </a:schemeClr>
                </a:solidFill>
              </a:rPr>
              <a:t>Campo: </a:t>
            </a:r>
            <a:r>
              <a:rPr lang="es-CL" sz="1300" dirty="0"/>
              <a:t>"Fuerzas invisibles que le dan forma al mundo“ (Física cuántica). "Campo es la única entidad gobernante de la partícula (Einstein)” </a:t>
            </a:r>
          </a:p>
          <a:p>
            <a:pPr marL="0" lvl="0" indent="0">
              <a:lnSpc>
                <a:spcPct val="150000"/>
              </a:lnSpc>
              <a:buNone/>
            </a:pPr>
            <a:endParaRPr lang="es-CL" sz="1300" dirty="0"/>
          </a:p>
          <a:p>
            <a:pPr marL="0" lvl="0" indent="0">
              <a:lnSpc>
                <a:spcPct val="150000"/>
              </a:lnSpc>
              <a:buNone/>
            </a:pPr>
            <a:r>
              <a:rPr lang="es-CL" sz="1300" b="1" dirty="0">
                <a:solidFill>
                  <a:schemeClr val="accent1">
                    <a:lumMod val="75000"/>
                  </a:schemeClr>
                </a:solidFill>
              </a:rPr>
              <a:t>Energía:  </a:t>
            </a:r>
            <a:r>
              <a:rPr lang="es-CL" sz="1300" dirty="0"/>
              <a:t>Vibración (pensamientos, emociones, palabras, formas, colores, etc.)</a:t>
            </a:r>
            <a:endParaRPr sz="13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98" y="4094331"/>
            <a:ext cx="819146" cy="9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1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457200" y="293900"/>
            <a:ext cx="7846829" cy="144083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s-CL" sz="3600" dirty="0"/>
              <a:t>Ankh - Cruz Egipcia - Llave de la vida – Cruz </a:t>
            </a:r>
            <a:r>
              <a:rPr lang="es-CL" sz="3600" dirty="0" err="1"/>
              <a:t>Ansada</a:t>
            </a:r>
            <a:r>
              <a:rPr lang="es-CL" sz="3600" dirty="0"/>
              <a:t> -</a:t>
            </a:r>
            <a:r>
              <a:rPr lang="es-CL" sz="3600" dirty="0" err="1"/>
              <a:t>Ansata</a:t>
            </a:r>
            <a:endParaRPr lang="es-CL" sz="3600" dirty="0"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1903227" y="2042486"/>
            <a:ext cx="6262577" cy="27325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Símbolo de vida – llave a la vida eterna.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Tiempo lineal y eternidad.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Principios divinos femeninos y masculinos.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Equilibrio de lo masculino y femenino (polaridades).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Representa los chakras.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Elemento </a:t>
            </a:r>
            <a:r>
              <a:rPr lang="es-CL" sz="1400" dirty="0" err="1"/>
              <a:t>radiónico</a:t>
            </a:r>
            <a:r>
              <a:rPr lang="es-CL" sz="1400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4B5DB2-5882-42A8-A700-F50390363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65670"/>
            <a:ext cx="1321232" cy="228619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98" y="4094331"/>
            <a:ext cx="819146" cy="928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457200" y="70735"/>
            <a:ext cx="7846829" cy="144083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s-CL" sz="3600" dirty="0"/>
              <a:t>Cruz Egipcia</a:t>
            </a:r>
            <a:br>
              <a:rPr lang="es-CL" sz="3600" dirty="0"/>
            </a:br>
            <a:r>
              <a:rPr lang="es-CL" sz="3600" dirty="0"/>
              <a:t>“Usos Terapéuticos”</a:t>
            </a: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1903227" y="1627631"/>
            <a:ext cx="6262577" cy="37311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Limpiar energéticamente y aumentar la energía vital en </a:t>
            </a:r>
            <a:r>
              <a:rPr lang="es-CL" sz="1400" dirty="0">
                <a:solidFill>
                  <a:schemeClr val="tx1"/>
                </a:solidFill>
              </a:rPr>
              <a:t>p</a:t>
            </a:r>
            <a:r>
              <a:rPr lang="es-CL" sz="1400" dirty="0">
                <a:solidFill>
                  <a:schemeClr val="bg1"/>
                </a:solidFill>
              </a:rPr>
              <a:t>ersonas, seres </a:t>
            </a:r>
            <a:r>
              <a:rPr lang="es-CL" sz="1400" dirty="0"/>
              <a:t>vivos y lugares.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Sellar fugas y fisuras del campo energético.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Armonizar chakras, </a:t>
            </a:r>
            <a:r>
              <a:rPr lang="es-CL" sz="1400" dirty="0" smtClean="0"/>
              <a:t>meridianos, tubo pránico </a:t>
            </a:r>
            <a:r>
              <a:rPr lang="es-CL" sz="1400" dirty="0"/>
              <a:t>y holograma.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Restablecer el funcionamiento armónico de todos los sistemas </a:t>
            </a:r>
            <a:r>
              <a:rPr lang="es-CL" sz="1400" dirty="0">
                <a:solidFill>
                  <a:schemeClr val="bg1"/>
                </a:solidFill>
              </a:rPr>
              <a:t>y órganos </a:t>
            </a:r>
            <a:r>
              <a:rPr lang="es-CL" sz="1400" dirty="0"/>
              <a:t>del cuerpo.</a:t>
            </a: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CL" sz="1400" dirty="0"/>
              <a:t>Trascender emociones que dificulten la paternidad/</a:t>
            </a:r>
            <a:r>
              <a:rPr lang="es-CL" sz="1400" dirty="0">
                <a:solidFill>
                  <a:schemeClr val="bg1"/>
                </a:solidFill>
              </a:rPr>
              <a:t>maternidad</a:t>
            </a:r>
            <a:r>
              <a:rPr lang="es-CL" sz="1400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4B5DB2-5882-42A8-A700-F50390363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72159"/>
            <a:ext cx="1321232" cy="228619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98" y="4094331"/>
            <a:ext cx="819146" cy="9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0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9;p28">
            <a:extLst>
              <a:ext uri="{FF2B5EF4-FFF2-40B4-BE49-F238E27FC236}">
                <a16:creationId xmlns:a16="http://schemas.microsoft.com/office/drawing/2014/main" id="{E59BB2D3-1371-4F5F-AA3D-DEE20D50B9AF}"/>
              </a:ext>
            </a:extLst>
          </p:cNvPr>
          <p:cNvSpPr txBox="1">
            <a:spLocks/>
          </p:cNvSpPr>
          <p:nvPr/>
        </p:nvSpPr>
        <p:spPr>
          <a:xfrm>
            <a:off x="611372" y="675320"/>
            <a:ext cx="7772400" cy="8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tabLst/>
              <a:defRPr/>
            </a:pPr>
            <a:r>
              <a:rPr kumimoji="0" lang="es-CL" sz="4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Hairline"/>
                <a:sym typeface="Lato Hairline"/>
              </a:rPr>
              <a:t>Consagración</a:t>
            </a:r>
          </a:p>
        </p:txBody>
      </p:sp>
      <p:sp>
        <p:nvSpPr>
          <p:cNvPr id="8" name="Google Shape;180;p28">
            <a:extLst>
              <a:ext uri="{FF2B5EF4-FFF2-40B4-BE49-F238E27FC236}">
                <a16:creationId xmlns:a16="http://schemas.microsoft.com/office/drawing/2014/main" id="{0B11F332-332C-4755-B0AB-453224235613}"/>
              </a:ext>
            </a:extLst>
          </p:cNvPr>
          <p:cNvSpPr txBox="1">
            <a:spLocks/>
          </p:cNvSpPr>
          <p:nvPr/>
        </p:nvSpPr>
        <p:spPr>
          <a:xfrm>
            <a:off x="935665" y="1570220"/>
            <a:ext cx="6880022" cy="3356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×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●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 b="0" i="0" u="none" strike="noStrike" cap="non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None/>
              <a:tabLst/>
              <a:defRPr/>
            </a:pPr>
            <a:r>
              <a:rPr kumimoji="0" lang="es-CL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Tocar persona, lugar o testigo y conectar con su campo (emociones y sensaciones). </a:t>
            </a:r>
          </a:p>
          <a:p>
            <a:pPr marL="0" lvl="0" indent="0" algn="ctr">
              <a:lnSpc>
                <a:spcPct val="150000"/>
              </a:lnSpc>
              <a:buClr>
                <a:srgbClr val="B7B7B7"/>
              </a:buClr>
              <a:buNone/>
              <a:defRPr/>
            </a:pPr>
            <a:r>
              <a:rPr lang="es-CL" sz="1400" b="1" dirty="0" smtClean="0">
                <a:solidFill>
                  <a:schemeClr val="tx1"/>
                </a:solidFill>
              </a:rPr>
              <a:t>Realizando </a:t>
            </a:r>
            <a:r>
              <a:rPr lang="es-CL" sz="1400" b="1" dirty="0">
                <a:solidFill>
                  <a:schemeClr val="tx1"/>
                </a:solidFill>
              </a:rPr>
              <a:t>movimientos dextrógiros con la Cruz de </a:t>
            </a:r>
            <a:r>
              <a:rPr lang="es-CL" sz="1400" b="1" dirty="0" smtClean="0">
                <a:solidFill>
                  <a:schemeClr val="tx1"/>
                </a:solidFill>
              </a:rPr>
              <a:t>Ankh, decir:  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Querida </a:t>
            </a: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Consciencia Universal, te 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pido que a través de mi y de mi Ankh consagres a…(</a:t>
            </a: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persona, lugar o testigo), con 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los fines </a:t>
            </a: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de</a:t>
            </a:r>
            <a:r>
              <a:rPr lang="es-CL" sz="1400" dirty="0">
                <a:solidFill>
                  <a:schemeClr val="tx1"/>
                </a:solidFill>
              </a:rPr>
              <a:t> …(exponer deseos, ej. :Salud, Sanación, Curación, </a:t>
            </a:r>
            <a:r>
              <a:rPr lang="es-CL" sz="1400" dirty="0" smtClean="0">
                <a:solidFill>
                  <a:schemeClr val="tx1"/>
                </a:solidFill>
              </a:rPr>
              <a:t>etc.)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.</a:t>
            </a:r>
            <a:endParaRPr kumimoji="0" lang="es-CL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 Light"/>
              <a:sym typeface="Lato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None/>
              <a:tabLst/>
              <a:defRPr/>
            </a:pP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Te pido Consciencia Universal </a:t>
            </a:r>
            <a:r>
              <a:rPr kumimoji="0" lang="es-CL" sz="1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Pido 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que </a:t>
            </a: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esto sea de forma completa, inmediata y permanente.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None/>
              <a:tabLst/>
              <a:defRPr/>
            </a:pP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sym typeface="Lato Light"/>
              </a:rPr>
              <a:t>Y como ya está hecho, te doy las gracias…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740" y="4120014"/>
            <a:ext cx="611821" cy="6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7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0"/>
          <p:cNvSpPr txBox="1"/>
          <p:nvPr/>
        </p:nvSpPr>
        <p:spPr>
          <a:xfrm>
            <a:off x="2962057" y="791331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Arial"/>
              <a:buNone/>
              <a:tabLst/>
              <a:defRPr/>
            </a:pPr>
            <a:r>
              <a:rPr kumimoji="0" lang="es-CL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Hairline" panose="020B0604020202020204" charset="0"/>
                <a:ea typeface="Lato Light"/>
                <a:cs typeface="Lato Light"/>
                <a:sym typeface="Lato Light"/>
              </a:rPr>
              <a:t>Taconización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 Hairline" panose="020B0604020202020204" charset="0"/>
              <a:ea typeface="Lato Light"/>
              <a:cs typeface="Lato Light"/>
              <a:sym typeface="Lato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Lato Light"/>
              <a:cs typeface="Lato Light"/>
              <a:sym typeface="Lato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Lato Light"/>
              <a:cs typeface="Lato Light"/>
              <a:sym typeface="Lato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Lato Light"/>
              <a:cs typeface="Lato Light"/>
              <a:sym typeface="Lato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9" name="Google Shape;259;p37">
            <a:extLst>
              <a:ext uri="{FF2B5EF4-FFF2-40B4-BE49-F238E27FC236}">
                <a16:creationId xmlns:a16="http://schemas.microsoft.com/office/drawing/2014/main" id="{9634122D-7EF9-41DF-977D-7C1EE503E1A8}"/>
              </a:ext>
            </a:extLst>
          </p:cNvPr>
          <p:cNvSpPr txBox="1">
            <a:spLocks/>
          </p:cNvSpPr>
          <p:nvPr/>
        </p:nvSpPr>
        <p:spPr>
          <a:xfrm>
            <a:off x="602342" y="1549533"/>
            <a:ext cx="7687713" cy="31888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kumimoji="0" lang="es-CL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Arial"/>
              </a:rPr>
              <a:t>Tocar persona, lugar o testigo, conectar con su campo (emociones y sensaciones). </a:t>
            </a:r>
            <a:r>
              <a:rPr lang="es-CL" b="1" dirty="0">
                <a:solidFill>
                  <a:schemeClr val="tx1"/>
                </a:solidFill>
                <a:latin typeface="Lato Light"/>
                <a:sym typeface="Lato Light"/>
              </a:rPr>
              <a:t>Preguntar cuántas lemniscatas se </a:t>
            </a:r>
            <a:r>
              <a:rPr lang="es-CL" b="1" dirty="0" smtClean="0">
                <a:solidFill>
                  <a:schemeClr val="tx1"/>
                </a:solidFill>
                <a:latin typeface="Lato Light"/>
                <a:sym typeface="Lato Light"/>
              </a:rPr>
              <a:t>requieren</a:t>
            </a:r>
            <a:r>
              <a:rPr lang="es-CL" b="1" dirty="0" smtClean="0">
                <a:solidFill>
                  <a:schemeClr val="tx1"/>
                </a:solidFill>
                <a:latin typeface="Lato Light"/>
                <a:sym typeface="Lato Light"/>
              </a:rPr>
              <a:t>. </a:t>
            </a:r>
          </a:p>
          <a:p>
            <a:pPr algn="ctr">
              <a:lnSpc>
                <a:spcPct val="150000"/>
              </a:lnSpc>
              <a:defRPr/>
            </a:pPr>
            <a:endParaRPr lang="es-CL" b="1" dirty="0">
              <a:solidFill>
                <a:schemeClr val="tx1"/>
              </a:solidFill>
              <a:latin typeface="Lato Light"/>
              <a:sym typeface="Lato Light"/>
            </a:endParaRPr>
          </a:p>
          <a:p>
            <a:pPr algn="ctr">
              <a:lnSpc>
                <a:spcPct val="150000"/>
              </a:lnSpc>
              <a:defRPr/>
            </a:pPr>
            <a:r>
              <a:rPr lang="es-CL" b="1" dirty="0" smtClean="0">
                <a:solidFill>
                  <a:schemeClr val="tx1"/>
                </a:solidFill>
                <a:latin typeface="Lato Light"/>
                <a:sym typeface="Lato Light"/>
              </a:rPr>
              <a:t>En todo momento realizando lemniscatas, decir: 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Querida </a:t>
            </a: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Consciencia Universal, </a:t>
            </a:r>
            <a:r>
              <a:rPr lang="es-CL" dirty="0">
                <a:solidFill>
                  <a:schemeClr val="tx1"/>
                </a:solidFill>
                <a:latin typeface="Lato Light"/>
                <a:sym typeface="Lato Light"/>
              </a:rPr>
              <a:t>te pido que a través de mi y de mi Ankh </a:t>
            </a:r>
            <a:r>
              <a:rPr lang="es-CL" dirty="0" smtClean="0">
                <a:solidFill>
                  <a:schemeClr val="tx1"/>
                </a:solidFill>
                <a:latin typeface="Lato Light"/>
                <a:sym typeface="Lato Light"/>
              </a:rPr>
              <a:t>taquionices a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…(persona, lugar o testigo), </a:t>
            </a:r>
            <a:r>
              <a:rPr lang="es-CL" dirty="0" smtClean="0">
                <a:solidFill>
                  <a:schemeClr val="tx1"/>
                </a:solidFill>
              </a:rPr>
              <a:t>con los fines de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…(exponer deseos </a:t>
            </a:r>
            <a:r>
              <a:rPr kumimoji="0" lang="es-CL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Ej</a:t>
            </a: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potenciar salud, sanación, bienestar, expansión de la consciencia, etc.).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Pido </a:t>
            </a: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que esto sea de forma completa, inmediata y permanente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  <a:endParaRPr kumimoji="0" lang="es-CL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Y como ya está hecho, te doy las gracias</a:t>
            </a:r>
            <a:r>
              <a:rPr kumimoji="0" lang="es-CL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…</a:t>
            </a:r>
            <a:endParaRPr kumimoji="0" lang="es-CL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CL" b="1" dirty="0" smtClean="0">
                <a:solidFill>
                  <a:schemeClr val="tx1"/>
                </a:solidFill>
              </a:rPr>
              <a:t>***Incorporar lemniscatas</a:t>
            </a:r>
            <a:endParaRPr kumimoji="0" lang="es-CL" sz="1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E8571E2-5886-4EF7-9751-38E6983CB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457" y="713894"/>
            <a:ext cx="1642821" cy="76788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013" y="4128887"/>
            <a:ext cx="611821" cy="6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6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ctrTitle" idx="4294967295"/>
          </p:nvPr>
        </p:nvSpPr>
        <p:spPr>
          <a:xfrm>
            <a:off x="2064680" y="2015996"/>
            <a:ext cx="5199321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3600" dirty="0">
                <a:solidFill>
                  <a:srgbClr val="FFFFFF"/>
                </a:solidFill>
              </a:rPr>
              <a:t>Demostración</a:t>
            </a:r>
            <a:endParaRPr sz="3600" dirty="0">
              <a:solidFill>
                <a:srgbClr val="FFFFFF"/>
              </a:solidFill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subTitle" idx="4294967295"/>
          </p:nvPr>
        </p:nvSpPr>
        <p:spPr>
          <a:xfrm>
            <a:off x="2516758" y="3173325"/>
            <a:ext cx="4094400" cy="16737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CL" sz="1400" dirty="0" smtClean="0">
                <a:solidFill>
                  <a:srgbClr val="FFFFFF"/>
                </a:solidFill>
              </a:rPr>
              <a:t>Testeo Unidades Bovis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CL" sz="1400" dirty="0" smtClean="0">
                <a:solidFill>
                  <a:srgbClr val="FFFFFF"/>
                </a:solidFill>
              </a:rPr>
              <a:t>Testeo energético con péndulo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CL" sz="1400" dirty="0" smtClean="0">
                <a:solidFill>
                  <a:srgbClr val="FFFFFF"/>
                </a:solidFill>
              </a:rPr>
              <a:t>Consagrar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CL" sz="1400" dirty="0" err="1" smtClean="0">
                <a:solidFill>
                  <a:srgbClr val="FFFFFF"/>
                </a:solidFill>
              </a:rPr>
              <a:t>Taconizar</a:t>
            </a:r>
            <a:endParaRPr lang="es-CL" sz="1400" dirty="0" smtClean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CL" sz="1400" dirty="0" smtClean="0">
                <a:solidFill>
                  <a:srgbClr val="FFFFFF"/>
                </a:solidFill>
              </a:rPr>
              <a:t>Reevaluar</a:t>
            </a:r>
            <a:endParaRPr sz="1400" dirty="0">
              <a:solidFill>
                <a:srgbClr val="FFFFFF"/>
              </a:solidFill>
            </a:endParaRPr>
          </a:p>
        </p:txBody>
      </p:sp>
      <p:sp>
        <p:nvSpPr>
          <p:cNvPr id="103" name="Google Shape;103;p19"/>
          <p:cNvSpPr/>
          <p:nvPr/>
        </p:nvSpPr>
        <p:spPr>
          <a:xfrm>
            <a:off x="4752245" y="839202"/>
            <a:ext cx="1343513" cy="1361401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4" name="Google Shape;104;p19"/>
          <p:cNvSpPr/>
          <p:nvPr/>
        </p:nvSpPr>
        <p:spPr>
          <a:xfrm rot="1472949">
            <a:off x="3530682" y="1518930"/>
            <a:ext cx="785493" cy="765157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5" name="Google Shape;105;p19"/>
          <p:cNvSpPr/>
          <p:nvPr/>
        </p:nvSpPr>
        <p:spPr>
          <a:xfrm>
            <a:off x="4492396" y="709100"/>
            <a:ext cx="343890" cy="334173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6" name="Google Shape;106;p19"/>
          <p:cNvSpPr/>
          <p:nvPr/>
        </p:nvSpPr>
        <p:spPr>
          <a:xfrm rot="2487341">
            <a:off x="4271227" y="2225434"/>
            <a:ext cx="244676" cy="237762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252" y="4305868"/>
            <a:ext cx="611821" cy="6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44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37756" y="462695"/>
            <a:ext cx="5511300" cy="857400"/>
          </a:xfrm>
        </p:spPr>
        <p:txBody>
          <a:bodyPr/>
          <a:lstStyle/>
          <a:p>
            <a:r>
              <a:rPr lang="es-CL" dirty="0" smtClean="0"/>
              <a:t>Siguientes módulos</a:t>
            </a:r>
            <a:endParaRPr lang="es-C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idx="1"/>
          </p:nvPr>
        </p:nvSpPr>
        <p:spPr>
          <a:xfrm>
            <a:off x="537756" y="1320095"/>
            <a:ext cx="2675100" cy="3747156"/>
          </a:xfrm>
        </p:spPr>
        <p:txBody>
          <a:bodyPr/>
          <a:lstStyle/>
          <a:p>
            <a:pPr marL="127000" indent="0">
              <a:buNone/>
            </a:pPr>
            <a:r>
              <a:rPr lang="es-CL" sz="1300" b="1" dirty="0" smtClean="0"/>
              <a:t>Módulo 2 (sábado 08-10-2022)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CL" sz="1300" dirty="0"/>
              <a:t>Descripción y función de las estructuras energéticas del cuerpo.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CL" sz="1300" dirty="0"/>
              <a:t>Tipos de interferencias energéticas.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CL" sz="1300" dirty="0"/>
              <a:t>Diagnóstico y armonización energético de cuerpos sutiles y holograma.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CL" sz="1300" dirty="0"/>
              <a:t>Meditación: Activación ADN oculto (tercera hebra etérica).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CL" sz="1300" dirty="0"/>
              <a:t>Sellado de fugas y fisuras del campo energético.</a:t>
            </a:r>
          </a:p>
          <a:p>
            <a:pPr marL="127000" indent="0">
              <a:buNone/>
            </a:pPr>
            <a:endParaRPr lang="es-CL" sz="130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2"/>
          </p:nvPr>
        </p:nvSpPr>
        <p:spPr>
          <a:xfrm>
            <a:off x="3293406" y="1320095"/>
            <a:ext cx="2675100" cy="3439694"/>
          </a:xfrm>
        </p:spPr>
        <p:txBody>
          <a:bodyPr/>
          <a:lstStyle/>
          <a:p>
            <a:pPr marL="127000" lvl="0" indent="0">
              <a:buClr>
                <a:srgbClr val="B7B7B7"/>
              </a:buClr>
              <a:buNone/>
            </a:pPr>
            <a:r>
              <a:rPr lang="es-CL" sz="1300" b="1" dirty="0">
                <a:solidFill>
                  <a:srgbClr val="666666"/>
                </a:solidFill>
              </a:rPr>
              <a:t>Módulo </a:t>
            </a:r>
            <a:r>
              <a:rPr lang="es-CL" sz="1300" b="1" dirty="0" smtClean="0">
                <a:solidFill>
                  <a:srgbClr val="666666"/>
                </a:solidFill>
              </a:rPr>
              <a:t>3 (sábado 15-10-2022)</a:t>
            </a:r>
            <a:endParaRPr lang="es-CL" sz="1300" b="1" dirty="0">
              <a:solidFill>
                <a:srgbClr val="666666"/>
              </a:solidFill>
            </a:endParaRPr>
          </a:p>
          <a:p>
            <a:pPr lvl="0">
              <a:buClr>
                <a:srgbClr val="B7B7B7"/>
              </a:buClr>
              <a:buFont typeface="Wingdings" panose="05000000000000000000" pitchFamily="2" charset="2"/>
              <a:buChar char="Ø"/>
            </a:pPr>
            <a:r>
              <a:rPr lang="es-MX" sz="1300" dirty="0" smtClean="0">
                <a:solidFill>
                  <a:srgbClr val="666666"/>
                </a:solidFill>
              </a:rPr>
              <a:t>Descripción </a:t>
            </a:r>
            <a:r>
              <a:rPr lang="es-MX" sz="1300" dirty="0">
                <a:solidFill>
                  <a:srgbClr val="666666"/>
                </a:solidFill>
              </a:rPr>
              <a:t>de infección energética. Tipos de entidades, “magias y “brujería”, energías de baja vibración de esta y otras dimensiones, tecnología ET.</a:t>
            </a:r>
          </a:p>
          <a:p>
            <a:pPr lvl="0">
              <a:buClr>
                <a:srgbClr val="B7B7B7"/>
              </a:buClr>
              <a:buFont typeface="Wingdings" panose="05000000000000000000" pitchFamily="2" charset="2"/>
              <a:buChar char="Ø"/>
            </a:pPr>
            <a:r>
              <a:rPr lang="es-MX" sz="1300" dirty="0" smtClean="0">
                <a:solidFill>
                  <a:srgbClr val="666666"/>
                </a:solidFill>
              </a:rPr>
              <a:t>Limpieza </a:t>
            </a:r>
            <a:r>
              <a:rPr lang="es-MX" sz="1300" dirty="0">
                <a:solidFill>
                  <a:srgbClr val="666666"/>
                </a:solidFill>
              </a:rPr>
              <a:t>y protección energética de: personas, seres vivos y lugares.</a:t>
            </a:r>
          </a:p>
          <a:p>
            <a:pPr marL="127000" indent="0">
              <a:buNone/>
            </a:pPr>
            <a:endParaRPr lang="es-CL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98" y="4094331"/>
            <a:ext cx="819146" cy="9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41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37756" y="462695"/>
            <a:ext cx="5511300" cy="857400"/>
          </a:xfrm>
        </p:spPr>
        <p:txBody>
          <a:bodyPr/>
          <a:lstStyle/>
          <a:p>
            <a:r>
              <a:rPr lang="es-CL" dirty="0" smtClean="0"/>
              <a:t>Siguientes módulos</a:t>
            </a:r>
            <a:endParaRPr lang="es-C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idx="1"/>
          </p:nvPr>
        </p:nvSpPr>
        <p:spPr>
          <a:xfrm>
            <a:off x="537756" y="1320095"/>
            <a:ext cx="2675100" cy="3747156"/>
          </a:xfrm>
        </p:spPr>
        <p:txBody>
          <a:bodyPr/>
          <a:lstStyle/>
          <a:p>
            <a:pPr marL="127000" indent="0">
              <a:buNone/>
            </a:pPr>
            <a:r>
              <a:rPr lang="es-CL" sz="1300" b="1" dirty="0" smtClean="0"/>
              <a:t>Módulo 4 (sábado 12-11-2022)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MX" sz="1300" dirty="0" smtClean="0"/>
              <a:t>Diagnóstico </a:t>
            </a:r>
            <a:r>
              <a:rPr lang="es-MX" sz="1300" dirty="0"/>
              <a:t>de sistemas y órganos del cuerpo.  Armonización y sanación.   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MX" sz="1300" dirty="0" smtClean="0"/>
              <a:t>Estructuras </a:t>
            </a:r>
            <a:r>
              <a:rPr lang="es-MX" sz="1300" dirty="0"/>
              <a:t>cerebrales y liberación de energías densas.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MX" sz="1300" dirty="0" smtClean="0"/>
              <a:t>Activación </a:t>
            </a:r>
            <a:r>
              <a:rPr lang="es-MX" sz="1300" dirty="0"/>
              <a:t>triángulo sagrado: glándula pineal- glándula pituitaria- glándula rima.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MX" sz="1300" dirty="0" smtClean="0"/>
              <a:t>Meditación</a:t>
            </a:r>
            <a:r>
              <a:rPr lang="es-MX" sz="1300" dirty="0"/>
              <a:t>: activación de vehículo de luz.</a:t>
            </a:r>
          </a:p>
          <a:p>
            <a:pPr marL="127000" indent="0">
              <a:buNone/>
            </a:pPr>
            <a:endParaRPr lang="es-CL" sz="130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2"/>
          </p:nvPr>
        </p:nvSpPr>
        <p:spPr>
          <a:xfrm>
            <a:off x="3293406" y="1320095"/>
            <a:ext cx="2675100" cy="3439694"/>
          </a:xfrm>
        </p:spPr>
        <p:txBody>
          <a:bodyPr/>
          <a:lstStyle/>
          <a:p>
            <a:pPr marL="127000" lvl="0" indent="0">
              <a:buClr>
                <a:srgbClr val="B7B7B7"/>
              </a:buClr>
              <a:buNone/>
            </a:pPr>
            <a:r>
              <a:rPr lang="es-CL" sz="1300" b="1" dirty="0">
                <a:solidFill>
                  <a:srgbClr val="666666"/>
                </a:solidFill>
              </a:rPr>
              <a:t>Módulo 5</a:t>
            </a:r>
            <a:r>
              <a:rPr lang="es-CL" sz="1300" b="1" dirty="0" smtClean="0">
                <a:solidFill>
                  <a:srgbClr val="666666"/>
                </a:solidFill>
              </a:rPr>
              <a:t> (sábado 19-11-2022)</a:t>
            </a:r>
            <a:endParaRPr lang="es-CL" sz="1300" b="1" dirty="0">
              <a:solidFill>
                <a:srgbClr val="666666"/>
              </a:solidFill>
            </a:endParaRPr>
          </a:p>
          <a:p>
            <a:pPr lvl="0">
              <a:buClr>
                <a:srgbClr val="B7B7B7"/>
              </a:buClr>
              <a:buFont typeface="Wingdings" panose="05000000000000000000" pitchFamily="2" charset="2"/>
              <a:buChar char="Ø"/>
            </a:pPr>
            <a:r>
              <a:rPr lang="es-MX" sz="1300" dirty="0" smtClean="0">
                <a:solidFill>
                  <a:srgbClr val="666666"/>
                </a:solidFill>
              </a:rPr>
              <a:t>Liberación </a:t>
            </a:r>
            <a:r>
              <a:rPr lang="es-MX" sz="1300" dirty="0">
                <a:solidFill>
                  <a:srgbClr val="666666"/>
                </a:solidFill>
              </a:rPr>
              <a:t>de electrosmog, radiación y radioactividad del campo energético y órganos. </a:t>
            </a:r>
          </a:p>
          <a:p>
            <a:pPr lvl="0">
              <a:buClr>
                <a:srgbClr val="B7B7B7"/>
              </a:buClr>
              <a:buFont typeface="Wingdings" panose="05000000000000000000" pitchFamily="2" charset="2"/>
              <a:buChar char="Ø"/>
            </a:pPr>
            <a:r>
              <a:rPr lang="es-MX" sz="1300" dirty="0" smtClean="0">
                <a:solidFill>
                  <a:srgbClr val="666666"/>
                </a:solidFill>
              </a:rPr>
              <a:t>Elementos </a:t>
            </a:r>
            <a:r>
              <a:rPr lang="es-MX" sz="1300" dirty="0">
                <a:solidFill>
                  <a:srgbClr val="666666"/>
                </a:solidFill>
              </a:rPr>
              <a:t>que no permiten la sanación de un síntoma físico: tóxicos, raíles y energías.</a:t>
            </a:r>
          </a:p>
          <a:p>
            <a:pPr lvl="0">
              <a:buClr>
                <a:srgbClr val="B7B7B7"/>
              </a:buClr>
              <a:buFont typeface="Wingdings" panose="05000000000000000000" pitchFamily="2" charset="2"/>
              <a:buChar char="Ø"/>
            </a:pPr>
            <a:r>
              <a:rPr lang="es-MX" sz="1300" dirty="0" smtClean="0">
                <a:solidFill>
                  <a:srgbClr val="666666"/>
                </a:solidFill>
              </a:rPr>
              <a:t>Uso </a:t>
            </a:r>
            <a:r>
              <a:rPr lang="es-MX" sz="1300" dirty="0">
                <a:solidFill>
                  <a:srgbClr val="666666"/>
                </a:solidFill>
              </a:rPr>
              <a:t>del corazón (llama trina) y la buena percepción.</a:t>
            </a:r>
          </a:p>
          <a:p>
            <a:pPr lvl="0">
              <a:buClr>
                <a:srgbClr val="B7B7B7"/>
              </a:buClr>
              <a:buFont typeface="Wingdings" panose="05000000000000000000" pitchFamily="2" charset="2"/>
              <a:buChar char="Ø"/>
            </a:pPr>
            <a:r>
              <a:rPr lang="es-MX" sz="1300" dirty="0" smtClean="0">
                <a:solidFill>
                  <a:srgbClr val="666666"/>
                </a:solidFill>
              </a:rPr>
              <a:t>Uso </a:t>
            </a:r>
            <a:r>
              <a:rPr lang="es-MX" sz="1300" dirty="0">
                <a:solidFill>
                  <a:srgbClr val="666666"/>
                </a:solidFill>
              </a:rPr>
              <a:t>de energías y decretos para la reconexión, armonización y sanación.</a:t>
            </a:r>
          </a:p>
          <a:p>
            <a:pPr marL="127000" indent="0">
              <a:buNone/>
            </a:pPr>
            <a:endParaRPr lang="es-CL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98" y="4094331"/>
            <a:ext cx="819146" cy="9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415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>
            <a:spLocks noGrp="1"/>
          </p:cNvSpPr>
          <p:nvPr>
            <p:ph type="ctrTitle" idx="4294967295"/>
          </p:nvPr>
        </p:nvSpPr>
        <p:spPr>
          <a:xfrm>
            <a:off x="2140050" y="872875"/>
            <a:ext cx="4863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6000" dirty="0">
                <a:solidFill>
                  <a:srgbClr val="FFFFFF"/>
                </a:solidFill>
              </a:rPr>
              <a:t>Gracias</a:t>
            </a:r>
            <a:r>
              <a:rPr lang="en" sz="6000" dirty="0">
                <a:solidFill>
                  <a:srgbClr val="FFFFFF"/>
                </a:solidFill>
              </a:rPr>
              <a:t>!</a:t>
            </a:r>
            <a:endParaRPr sz="6000" dirty="0">
              <a:solidFill>
                <a:srgbClr val="FFFFFF"/>
              </a:solidFill>
            </a:endParaRPr>
          </a:p>
        </p:txBody>
      </p:sp>
      <p:sp>
        <p:nvSpPr>
          <p:cNvPr id="251" name="Google Shape;251;p36"/>
          <p:cNvSpPr txBox="1">
            <a:spLocks noGrp="1"/>
          </p:cNvSpPr>
          <p:nvPr>
            <p:ph type="subTitle" idx="4294967295"/>
          </p:nvPr>
        </p:nvSpPr>
        <p:spPr>
          <a:xfrm>
            <a:off x="2140050" y="2072430"/>
            <a:ext cx="4863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CL" sz="3600" dirty="0">
                <a:solidFill>
                  <a:srgbClr val="FFFFFF"/>
                </a:solidFill>
              </a:rPr>
              <a:t>¿Alguna pregunta</a:t>
            </a:r>
            <a:r>
              <a:rPr lang="en" sz="3600" dirty="0">
                <a:solidFill>
                  <a:srgbClr val="FFFFFF"/>
                </a:solidFill>
              </a:rPr>
              <a:t>?</a:t>
            </a:r>
            <a:endParaRPr sz="3600" dirty="0">
              <a:solidFill>
                <a:srgbClr val="FFFFFF"/>
              </a:solidFill>
            </a:endParaRPr>
          </a:p>
        </p:txBody>
      </p:sp>
      <p:sp>
        <p:nvSpPr>
          <p:cNvPr id="252" name="Google Shape;252;p36"/>
          <p:cNvSpPr txBox="1">
            <a:spLocks noGrp="1"/>
          </p:cNvSpPr>
          <p:nvPr>
            <p:ph type="body" idx="4294967295"/>
          </p:nvPr>
        </p:nvSpPr>
        <p:spPr>
          <a:xfrm>
            <a:off x="2140050" y="2896928"/>
            <a:ext cx="4863900" cy="137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CL" sz="1400" dirty="0">
                <a:solidFill>
                  <a:srgbClr val="FFFFFF"/>
                </a:solidFill>
              </a:rPr>
              <a:t>Evaluación y sugerencias…</a:t>
            </a:r>
            <a:endParaRPr sz="1400" dirty="0">
              <a:solidFill>
                <a:srgbClr val="FFFFFF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655" y="4338475"/>
            <a:ext cx="611821" cy="696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glamour template">
  <a:themeElements>
    <a:clrScheme name="Custom 347">
      <a:dk1>
        <a:srgbClr val="434343"/>
      </a:dk1>
      <a:lt1>
        <a:srgbClr val="FFFFFF"/>
      </a:lt1>
      <a:dk2>
        <a:srgbClr val="666666"/>
      </a:dk2>
      <a:lt2>
        <a:srgbClr val="B7B7B7"/>
      </a:lt2>
      <a:accent1>
        <a:srgbClr val="5FDB72"/>
      </a:accent1>
      <a:accent2>
        <a:srgbClr val="1CCFBA"/>
      </a:accent2>
      <a:accent3>
        <a:srgbClr val="23ADDF"/>
      </a:accent3>
      <a:accent4>
        <a:srgbClr val="E650D3"/>
      </a:accent4>
      <a:accent5>
        <a:srgbClr val="8B1EA0"/>
      </a:accent5>
      <a:accent6>
        <a:srgbClr val="FFB300"/>
      </a:accent6>
      <a:hlink>
        <a:srgbClr val="4A86E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7722</TotalTime>
  <Words>1430</Words>
  <Application>Microsoft Office PowerPoint</Application>
  <PresentationFormat>Presentación en pantalla (16:9)</PresentationFormat>
  <Paragraphs>150</Paragraphs>
  <Slides>25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1" baseType="lpstr">
      <vt:lpstr>Lato Light</vt:lpstr>
      <vt:lpstr>Lato Hairline</vt:lpstr>
      <vt:lpstr>Arial</vt:lpstr>
      <vt:lpstr>Wingdings</vt:lpstr>
      <vt:lpstr>Courier New</vt:lpstr>
      <vt:lpstr>Eglamour template</vt:lpstr>
      <vt:lpstr>Taller:  Uso práctico de la Cruz de Ankh “Tecnología del corazón y de vida”</vt:lpstr>
      <vt:lpstr>¿Qué te motivo a venir a este taller?</vt:lpstr>
      <vt:lpstr>Normas de convivencia!</vt:lpstr>
      <vt:lpstr>Instituto de la Consciencia Universal (ICU)</vt:lpstr>
      <vt:lpstr>Presentación de PowerPoint</vt:lpstr>
      <vt:lpstr>Presentación de PowerPoint</vt:lpstr>
      <vt:lpstr>¿Qué es la Radiestesia?</vt:lpstr>
      <vt:lpstr>¿Para que sirve la Radiestesia?</vt:lpstr>
      <vt:lpstr>Historia de la Radiestesia</vt:lpstr>
      <vt:lpstr>¿Todos podemos?</vt:lpstr>
      <vt:lpstr>Consideraciones al usar el péndulo</vt:lpstr>
      <vt:lpstr>El Campo y las energías</vt:lpstr>
      <vt:lpstr>Demostración</vt:lpstr>
      <vt:lpstr>Presentación de PowerPoint</vt:lpstr>
      <vt:lpstr>Presentación de PowerPoint</vt:lpstr>
      <vt:lpstr>Presentación de PowerPoint</vt:lpstr>
      <vt:lpstr>El Campo y las energías</vt:lpstr>
      <vt:lpstr>Ankh - Cruz Egipcia - Llave de la vida – Cruz Ansada -Ansata</vt:lpstr>
      <vt:lpstr>Cruz Egipcia “Usos Terapéuticos”</vt:lpstr>
      <vt:lpstr>Presentación de PowerPoint</vt:lpstr>
      <vt:lpstr>Presentación de PowerPoint</vt:lpstr>
      <vt:lpstr>Demostración</vt:lpstr>
      <vt:lpstr>Siguientes módulos</vt:lpstr>
      <vt:lpstr>Siguientes módulos</vt:lpstr>
      <vt:lpstr>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Felix</dc:creator>
  <cp:lastModifiedBy>Felix Prelle Navarro</cp:lastModifiedBy>
  <cp:revision>158</cp:revision>
  <dcterms:modified xsi:type="dcterms:W3CDTF">2022-07-09T01:44:35Z</dcterms:modified>
</cp:coreProperties>
</file>